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5" r:id="rId2"/>
    <p:sldId id="257" r:id="rId3"/>
    <p:sldId id="266" r:id="rId4"/>
    <p:sldId id="259" r:id="rId5"/>
    <p:sldId id="267" r:id="rId6"/>
    <p:sldId id="268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8" autoAdjust="0"/>
    <p:restoredTop sz="94660"/>
  </p:normalViewPr>
  <p:slideViewPr>
    <p:cSldViewPr snapToGrid="0">
      <p:cViewPr>
        <p:scale>
          <a:sx n="50" d="100"/>
          <a:sy n="50" d="100"/>
        </p:scale>
        <p:origin x="-24" y="70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mananda sahoo" userId="75ba7f2d3e6d89ea" providerId="LiveId" clId="{7CA744E6-39DC-4F1D-9AC7-CE1024089489}"/>
    <pc:docChg chg="undo custSel modSld">
      <pc:chgData name="Premananda sahoo" userId="75ba7f2d3e6d89ea" providerId="LiveId" clId="{7CA744E6-39DC-4F1D-9AC7-CE1024089489}" dt="2025-03-27T18:40:33.535" v="7" actId="20577"/>
      <pc:docMkLst>
        <pc:docMk/>
      </pc:docMkLst>
      <pc:sldChg chg="modSp mod">
        <pc:chgData name="Premananda sahoo" userId="75ba7f2d3e6d89ea" providerId="LiveId" clId="{7CA744E6-39DC-4F1D-9AC7-CE1024089489}" dt="2025-03-27T18:40:33.535" v="7" actId="20577"/>
        <pc:sldMkLst>
          <pc:docMk/>
          <pc:sldMk cId="803424180" sldId="259"/>
        </pc:sldMkLst>
        <pc:spChg chg="mod">
          <ac:chgData name="Premananda sahoo" userId="75ba7f2d3e6d89ea" providerId="LiveId" clId="{7CA744E6-39DC-4F1D-9AC7-CE1024089489}" dt="2025-03-27T18:40:33.535" v="7" actId="20577"/>
          <ac:spMkLst>
            <pc:docMk/>
            <pc:sldMk cId="803424180" sldId="259"/>
            <ac:spMk id="10" creationId="{00000000-0000-0000-0000-000000000000}"/>
          </ac:spMkLst>
        </pc:spChg>
      </pc:sldChg>
      <pc:sldChg chg="modSp mod">
        <pc:chgData name="Premananda sahoo" userId="75ba7f2d3e6d89ea" providerId="LiveId" clId="{7CA744E6-39DC-4F1D-9AC7-CE1024089489}" dt="2025-03-27T18:40:27.545" v="5" actId="1076"/>
        <pc:sldMkLst>
          <pc:docMk/>
          <pc:sldMk cId="732359390" sldId="263"/>
        </pc:sldMkLst>
        <pc:picChg chg="mod">
          <ac:chgData name="Premananda sahoo" userId="75ba7f2d3e6d89ea" providerId="LiveId" clId="{7CA744E6-39DC-4F1D-9AC7-CE1024089489}" dt="2025-03-27T18:40:27.545" v="5" actId="1076"/>
          <ac:picMkLst>
            <pc:docMk/>
            <pc:sldMk cId="732359390" sldId="263"/>
            <ac:picMk id="2" creationId="{5E001F4C-C0EC-ECD7-C329-52660727085D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gif>
</file>

<file path=ppt/media/image6.jpe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81" y="436402"/>
            <a:ext cx="280987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04010" y="5750379"/>
            <a:ext cx="93961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A BI Capstone Project on Insurance Analytics</a:t>
            </a:r>
          </a:p>
          <a:p>
            <a:endParaRPr lang="en-US" sz="2800" b="1" dirty="0">
              <a:solidFill>
                <a:srgbClr val="0020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6" y="2057779"/>
            <a:ext cx="3128423" cy="1849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933" y="347001"/>
            <a:ext cx="5238750" cy="14573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5EC59C-4961-5E9D-0CF8-5E9E4FB7BD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765" y="3607254"/>
            <a:ext cx="2143125" cy="2143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7B3CA1D-1EA0-4C8E-285C-CD6610394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3741" y="1816224"/>
            <a:ext cx="3581214" cy="358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03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01352" y="1161050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Branch Dashboard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Insurance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543" y="182841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10" name="TextBox 87"/>
          <p:cNvSpPr txBox="1"/>
          <p:nvPr/>
        </p:nvSpPr>
        <p:spPr>
          <a:xfrm>
            <a:off x="371212" y="995619"/>
            <a:ext cx="11280730" cy="5093702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Branch Dashboard KPI</a:t>
            </a:r>
            <a:endParaRPr lang="en-US" dirty="0"/>
          </a:p>
          <a:p>
            <a:r>
              <a:rPr lang="en-US" dirty="0"/>
              <a:t> </a:t>
            </a:r>
          </a:p>
          <a:p>
            <a:pPr lvl="0"/>
            <a:r>
              <a:rPr lang="en-US" sz="1100" dirty="0"/>
              <a:t>Branch dashboard to discuss New and renewal business number with each branch. This dashboard will be discussed between Corporate team and Individual branch heads. Individual performance within the branch:</a:t>
            </a:r>
          </a:p>
          <a:p>
            <a:pPr lvl="1"/>
            <a:endParaRPr lang="en-US" sz="900" dirty="0"/>
          </a:p>
          <a:p>
            <a:pPr lvl="2"/>
            <a:r>
              <a:rPr lang="en-US" sz="1100" b="1" dirty="0"/>
              <a:t>Target FY</a:t>
            </a:r>
            <a:r>
              <a:rPr lang="en-US" sz="1100" dirty="0"/>
              <a:t> from Individual target sheet (New, Cross sell and Renewal) Fields to be referred (Column C, E, F and G)</a:t>
            </a:r>
          </a:p>
          <a:p>
            <a:pPr lvl="2"/>
            <a:r>
              <a:rPr lang="en-US" sz="1100" b="1" dirty="0"/>
              <a:t>Placed Achievement</a:t>
            </a:r>
            <a:r>
              <a:rPr lang="en-US" sz="1100" dirty="0"/>
              <a:t> form Brokerage + Fees sheet (New, Cross sell and Renewal) (Brokerage sheet: Column G, J, M, K, L) (Fees Sheet: B, D, E, F, G)</a:t>
            </a:r>
          </a:p>
          <a:p>
            <a:pPr lvl="2"/>
            <a:r>
              <a:rPr lang="en-US" sz="1100" b="1" dirty="0"/>
              <a:t>Invoiced Achievement</a:t>
            </a:r>
            <a:r>
              <a:rPr lang="en-US" sz="1100" dirty="0"/>
              <a:t> from Invoice sheet (New, Cross sell and Renewal) Column (B, F, G, J)</a:t>
            </a:r>
          </a:p>
          <a:p>
            <a:pPr lvl="2"/>
            <a:r>
              <a:rPr lang="en-US" sz="1100" b="1" dirty="0"/>
              <a:t>Percentage of Achievement</a:t>
            </a:r>
            <a:r>
              <a:rPr lang="en-US" sz="1100" dirty="0"/>
              <a:t> for Placed and Invoice – (Achieved/budget)</a:t>
            </a:r>
          </a:p>
          <a:p>
            <a:pPr lvl="2"/>
            <a:r>
              <a:rPr lang="en-US" sz="1100" b="1" dirty="0"/>
              <a:t>No of meetings </a:t>
            </a:r>
            <a:r>
              <a:rPr lang="en-US" sz="1100" dirty="0"/>
              <a:t>for current year – Meeting sheet (A, C, D)</a:t>
            </a:r>
          </a:p>
          <a:p>
            <a:pPr lvl="2"/>
            <a:r>
              <a:rPr lang="en-US" sz="1100" b="1" dirty="0"/>
              <a:t>Open Oppty</a:t>
            </a:r>
            <a:r>
              <a:rPr lang="en-US" sz="1100" dirty="0"/>
              <a:t> – Opportunity report (Column: C, E, F, G) (Stage ‘Open’ Column G = Propose Solution &amp; Qualify Opportunity)</a:t>
            </a:r>
          </a:p>
          <a:p>
            <a:pPr lvl="2"/>
            <a:r>
              <a:rPr lang="en-US" sz="1100" b="1" dirty="0"/>
              <a:t>Closed Won</a:t>
            </a:r>
            <a:r>
              <a:rPr lang="en-US" sz="1100" dirty="0"/>
              <a:t> – Opportunity report (Column: C, E, F, G) (Stage ‘Won’ Column G = Won)</a:t>
            </a:r>
          </a:p>
          <a:p>
            <a:pPr lvl="2"/>
            <a:r>
              <a:rPr lang="en-US" sz="1100" dirty="0"/>
              <a:t>Conversion Ratio (Closed Won/Total Opportunity)</a:t>
            </a:r>
          </a:p>
          <a:p>
            <a:pPr lvl="2"/>
            <a:r>
              <a:rPr lang="en-US" sz="1100" dirty="0"/>
              <a:t>Further drill down to individual level top 10 </a:t>
            </a:r>
            <a:r>
              <a:rPr lang="en-US" sz="1100"/>
              <a:t>open opt </a:t>
            </a:r>
            <a:r>
              <a:rPr lang="en-US" sz="1100" dirty="0"/>
              <a:t>and Win </a:t>
            </a:r>
          </a:p>
          <a:p>
            <a:r>
              <a:rPr lang="en-US" sz="900" dirty="0"/>
              <a:t> </a:t>
            </a:r>
          </a:p>
          <a:p>
            <a:r>
              <a:rPr lang="en-US" dirty="0"/>
              <a:t> </a:t>
            </a:r>
          </a:p>
          <a:p>
            <a:r>
              <a:rPr lang="en-US" sz="1100" dirty="0"/>
              <a:t>KPI List</a:t>
            </a:r>
          </a:p>
          <a:p>
            <a:r>
              <a:rPr lang="en-US" sz="1100" dirty="0"/>
              <a:t> </a:t>
            </a:r>
          </a:p>
          <a:p>
            <a:r>
              <a:rPr lang="en-US" sz="1100" dirty="0"/>
              <a:t>1-No of Invoice by Account Exec</a:t>
            </a:r>
          </a:p>
          <a:p>
            <a:r>
              <a:rPr lang="en-US" sz="1100" dirty="0"/>
              <a:t>2-Yearly Meeting Count</a:t>
            </a:r>
          </a:p>
          <a:p>
            <a:r>
              <a:rPr lang="en-US" sz="1100" dirty="0"/>
              <a:t> </a:t>
            </a:r>
          </a:p>
          <a:p>
            <a:r>
              <a:rPr lang="en-US" sz="1100" dirty="0"/>
              <a:t>3.1Cross Sell--Target, Achieve, new</a:t>
            </a:r>
          </a:p>
          <a:p>
            <a:r>
              <a:rPr lang="en-US" sz="1100" dirty="0"/>
              <a:t>3.1New-Target,Achive,new</a:t>
            </a:r>
          </a:p>
          <a:p>
            <a:r>
              <a:rPr lang="en-US" sz="1100" dirty="0"/>
              <a:t>3.1Renewal-Target, Achieve , new</a:t>
            </a:r>
          </a:p>
          <a:p>
            <a:r>
              <a:rPr lang="en-US" sz="1100" dirty="0"/>
              <a:t> </a:t>
            </a:r>
          </a:p>
          <a:p>
            <a:r>
              <a:rPr lang="en-US" sz="1100" dirty="0"/>
              <a:t>4. Stage Funnel by Revenue</a:t>
            </a:r>
          </a:p>
          <a:p>
            <a:r>
              <a:rPr lang="en-US" sz="1100" dirty="0"/>
              <a:t>5. No of meeting By Account Exe</a:t>
            </a:r>
          </a:p>
          <a:p>
            <a:r>
              <a:rPr lang="en-US" sz="1100" dirty="0"/>
              <a:t>6- Top Open Opportunity</a:t>
            </a:r>
            <a:endParaRPr lang="en-IN" sz="1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3424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9EDEF-7C6C-AF6A-BC3B-56946B44F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7C54555-C222-26AA-1831-D67033281A83}"/>
              </a:ext>
            </a:extLst>
          </p:cNvPr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6DC77056-11BF-C9AC-A40D-6A3BFC452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10" name="TextBox 87">
            <a:extLst>
              <a:ext uri="{FF2B5EF4-FFF2-40B4-BE49-F238E27FC236}">
                <a16:creationId xmlns:a16="http://schemas.microsoft.com/office/drawing/2014/main" id="{5F08F9D6-DA2D-6356-491C-47F694149538}"/>
              </a:ext>
            </a:extLst>
          </p:cNvPr>
          <p:cNvSpPr txBox="1"/>
          <p:nvPr/>
        </p:nvSpPr>
        <p:spPr>
          <a:xfrm>
            <a:off x="698377" y="1569312"/>
            <a:ext cx="10888462" cy="5032147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1-Total Policy</a:t>
            </a:r>
          </a:p>
          <a:p>
            <a:endParaRPr lang="en-US" sz="1100" dirty="0"/>
          </a:p>
          <a:p>
            <a:r>
              <a:rPr lang="en-US" sz="1100" dirty="0"/>
              <a:t>Definition: Total number of policies in the system (active and inactive).</a:t>
            </a:r>
          </a:p>
          <a:p>
            <a:r>
              <a:rPr lang="en-US" sz="1100" dirty="0"/>
              <a:t>Purpose: Provides an overall view of policy volume.</a:t>
            </a:r>
          </a:p>
          <a:p>
            <a:endParaRPr lang="en-US" sz="1000" dirty="0"/>
          </a:p>
          <a:p>
            <a:r>
              <a:rPr lang="en-US" sz="1200" b="1" dirty="0"/>
              <a:t>2-Total Customers</a:t>
            </a:r>
          </a:p>
          <a:p>
            <a:endParaRPr lang="en-US" sz="1000" dirty="0"/>
          </a:p>
          <a:p>
            <a:r>
              <a:rPr lang="en-US" sz="1100" dirty="0"/>
              <a:t>Definition: Total count of customers who hold one or more policies.</a:t>
            </a:r>
          </a:p>
          <a:p>
            <a:r>
              <a:rPr lang="en-US" sz="1100" dirty="0"/>
              <a:t>Purpose: Indicates customer base size and engagement.</a:t>
            </a:r>
          </a:p>
          <a:p>
            <a:endParaRPr lang="en-US" sz="1000" dirty="0"/>
          </a:p>
          <a:p>
            <a:r>
              <a:rPr lang="en-US" sz="1200" b="1" dirty="0"/>
              <a:t>3-Age Bucket Wise Policy Count</a:t>
            </a:r>
          </a:p>
          <a:p>
            <a:endParaRPr lang="en-US" sz="1100" dirty="0"/>
          </a:p>
          <a:p>
            <a:r>
              <a:rPr lang="en-US" sz="1100" dirty="0"/>
              <a:t>Definition: Policies grouped by customer age brackets (e.g., 18-25, 26-35).</a:t>
            </a:r>
          </a:p>
          <a:p>
            <a:r>
              <a:rPr lang="en-US" sz="1100" dirty="0"/>
              <a:t>Purpose: Analyzes policy distribution across different age groups.</a:t>
            </a:r>
          </a:p>
          <a:p>
            <a:endParaRPr lang="en-US" sz="1000" dirty="0"/>
          </a:p>
          <a:p>
            <a:r>
              <a:rPr lang="en-US" sz="1200" b="1" dirty="0"/>
              <a:t>4-Gender Wise Policy Count</a:t>
            </a:r>
          </a:p>
          <a:p>
            <a:endParaRPr lang="en-US" sz="1100" dirty="0"/>
          </a:p>
          <a:p>
            <a:r>
              <a:rPr lang="en-US" sz="1100" dirty="0"/>
              <a:t>Definition: Number of policies categorized by gender (male, female, other).</a:t>
            </a:r>
          </a:p>
          <a:p>
            <a:r>
              <a:rPr lang="en-US" sz="1100" dirty="0"/>
              <a:t>Purpose: Identifies trends and gaps in policy adoption by gender.</a:t>
            </a:r>
          </a:p>
          <a:p>
            <a:endParaRPr lang="en-US" sz="1000" dirty="0"/>
          </a:p>
          <a:p>
            <a:r>
              <a:rPr lang="en-US" sz="1200" b="1" dirty="0"/>
              <a:t>5-Policy Type Wise Policy Count</a:t>
            </a:r>
          </a:p>
          <a:p>
            <a:endParaRPr lang="en-US" sz="1000" dirty="0"/>
          </a:p>
          <a:p>
            <a:r>
              <a:rPr lang="en-US" sz="1000" dirty="0"/>
              <a:t>Definition: Number of policies distributed by policy type</a:t>
            </a:r>
          </a:p>
          <a:p>
            <a:r>
              <a:rPr lang="en-US" sz="1000" dirty="0"/>
              <a:t>Purpose: Tracks which policy categories are most popular.</a:t>
            </a:r>
          </a:p>
          <a:p>
            <a:endParaRPr lang="en-US" sz="1000" dirty="0"/>
          </a:p>
          <a:p>
            <a:r>
              <a:rPr lang="en-US" sz="1200" b="1" dirty="0"/>
              <a:t>6-Policy Expire This Year</a:t>
            </a:r>
          </a:p>
          <a:p>
            <a:endParaRPr lang="en-US" sz="1100" dirty="0"/>
          </a:p>
          <a:p>
            <a:r>
              <a:rPr lang="en-US" sz="1100" dirty="0"/>
              <a:t>Definition: Count of policies set to expire within the current calendar year.</a:t>
            </a:r>
          </a:p>
          <a:p>
            <a:r>
              <a:rPr lang="en-US" sz="1100" dirty="0"/>
              <a:t>Purpose: Helps focus on renewal opportunities.</a:t>
            </a:r>
          </a:p>
          <a:p>
            <a:endParaRPr lang="en-US" sz="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3EBCA9-AC16-8E8C-D0C9-CF32071DA758}"/>
              </a:ext>
            </a:extLst>
          </p:cNvPr>
          <p:cNvSpPr txBox="1"/>
          <p:nvPr/>
        </p:nvSpPr>
        <p:spPr>
          <a:xfrm>
            <a:off x="609600" y="11430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Policy Dashboard KPI</a:t>
            </a:r>
          </a:p>
        </p:txBody>
      </p:sp>
    </p:spTree>
    <p:extLst>
      <p:ext uri="{BB962C8B-B14F-4D97-AF65-F5344CB8AC3E}">
        <p14:creationId xmlns:p14="http://schemas.microsoft.com/office/powerpoint/2010/main" val="2334964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0AC00D-BAE5-4D50-93A7-082EAF950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4FD1902-4222-FE91-7139-C28B8A47C3A7}"/>
              </a:ext>
            </a:extLst>
          </p:cNvPr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6915C969-E9F8-DB7E-003B-E8D3FAE8C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10" name="TextBox 87">
            <a:extLst>
              <a:ext uri="{FF2B5EF4-FFF2-40B4-BE49-F238E27FC236}">
                <a16:creationId xmlns:a16="http://schemas.microsoft.com/office/drawing/2014/main" id="{CEB97F67-22EB-32D8-02B9-C59EB4BBAC60}"/>
              </a:ext>
            </a:extLst>
          </p:cNvPr>
          <p:cNvSpPr txBox="1"/>
          <p:nvPr/>
        </p:nvSpPr>
        <p:spPr>
          <a:xfrm>
            <a:off x="709476" y="1589028"/>
            <a:ext cx="10888462" cy="3154710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7-Premium Growth Rate</a:t>
            </a:r>
          </a:p>
          <a:p>
            <a:endParaRPr lang="en-US" sz="800" dirty="0"/>
          </a:p>
          <a:p>
            <a:r>
              <a:rPr lang="en-US" sz="1100" dirty="0"/>
              <a:t>Definition: Percentage increase in premium revenue over a specific time period.</a:t>
            </a:r>
          </a:p>
          <a:p>
            <a:r>
              <a:rPr lang="en-US" sz="1100" dirty="0"/>
              <a:t>Purpose: Measures business growth from premiums.</a:t>
            </a:r>
          </a:p>
          <a:p>
            <a:endParaRPr lang="en-US" sz="800" dirty="0"/>
          </a:p>
          <a:p>
            <a:r>
              <a:rPr lang="en-US" sz="1200" dirty="0"/>
              <a:t>8-Claim Status Wise Policy Count</a:t>
            </a:r>
          </a:p>
          <a:p>
            <a:endParaRPr lang="en-US" sz="1100" dirty="0"/>
          </a:p>
          <a:p>
            <a:r>
              <a:rPr lang="en-US" sz="1100" dirty="0"/>
              <a:t>Definition: Count of policies grouped by claim status (e.g., approved, rejected, pending).</a:t>
            </a:r>
          </a:p>
          <a:p>
            <a:r>
              <a:rPr lang="en-US" sz="1100" dirty="0"/>
              <a:t>Purpose: Tracks claim processing efficiency.</a:t>
            </a:r>
          </a:p>
          <a:p>
            <a:endParaRPr lang="en-US" sz="1200" b="1" dirty="0"/>
          </a:p>
          <a:p>
            <a:r>
              <a:rPr lang="en-US" sz="1200" b="1" dirty="0"/>
              <a:t>9-Payment Status Wise Policy Count</a:t>
            </a:r>
          </a:p>
          <a:p>
            <a:endParaRPr lang="en-US" sz="800" dirty="0"/>
          </a:p>
          <a:p>
            <a:r>
              <a:rPr lang="en-US" sz="1100" dirty="0"/>
              <a:t>Definition: Policies categorized by payment status (e.g., paid, overdue, pending).</a:t>
            </a:r>
          </a:p>
          <a:p>
            <a:r>
              <a:rPr lang="en-US" sz="1100" dirty="0"/>
              <a:t>Purpose: Monitors financial health and payment compliance.</a:t>
            </a:r>
          </a:p>
          <a:p>
            <a:endParaRPr lang="en-US" sz="800" dirty="0"/>
          </a:p>
          <a:p>
            <a:r>
              <a:rPr lang="en-US" sz="1200" b="1" dirty="0"/>
              <a:t>10-Total Claim Amount</a:t>
            </a:r>
          </a:p>
          <a:p>
            <a:endParaRPr lang="en-US" sz="800" dirty="0"/>
          </a:p>
          <a:p>
            <a:r>
              <a:rPr lang="en-US" sz="1100" dirty="0"/>
              <a:t>Definition: Total amount paid for claims across all policies.</a:t>
            </a:r>
          </a:p>
          <a:p>
            <a:r>
              <a:rPr lang="en-US" sz="1100" dirty="0"/>
              <a:t>Purpose: Tracks the financial impact of claims on the business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9799E4-7E07-EF36-3C04-C117803AF853}"/>
              </a:ext>
            </a:extLst>
          </p:cNvPr>
          <p:cNvSpPr txBox="1"/>
          <p:nvPr/>
        </p:nvSpPr>
        <p:spPr>
          <a:xfrm>
            <a:off x="609600" y="11430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Policy Dashboard KPI</a:t>
            </a:r>
          </a:p>
        </p:txBody>
      </p:sp>
    </p:spTree>
    <p:extLst>
      <p:ext uri="{BB962C8B-B14F-4D97-AF65-F5344CB8AC3E}">
        <p14:creationId xmlns:p14="http://schemas.microsoft.com/office/powerpoint/2010/main" val="805795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209486" y="914877"/>
            <a:ext cx="10066417" cy="52322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Sample Insurance Dashboard</a:t>
            </a:r>
            <a:endParaRPr lang="en-US" sz="2800" b="1" dirty="0">
              <a:solidFill>
                <a:srgbClr val="39395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001F4C-C0EC-ECD7-C329-5266072708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61" y="1661988"/>
            <a:ext cx="8313565" cy="3877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359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B84DE8-130A-427A-AFDF-7DF5100B00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1461743"/>
              </p:ext>
            </p:extLst>
          </p:nvPr>
        </p:nvGraphicFramePr>
        <p:xfrm>
          <a:off x="812724" y="1609858"/>
          <a:ext cx="9159690" cy="2235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228">
                  <a:extLst>
                    <a:ext uri="{9D8B030D-6E8A-4147-A177-3AD203B41FA5}">
                      <a16:colId xmlns:a16="http://schemas.microsoft.com/office/drawing/2014/main" val="955707283"/>
                    </a:ext>
                  </a:extLst>
                </a:gridCol>
                <a:gridCol w="1682203">
                  <a:extLst>
                    <a:ext uri="{9D8B030D-6E8A-4147-A177-3AD203B41FA5}">
                      <a16:colId xmlns:a16="http://schemas.microsoft.com/office/drawing/2014/main" val="1809435339"/>
                    </a:ext>
                  </a:extLst>
                </a:gridCol>
                <a:gridCol w="5522259">
                  <a:extLst>
                    <a:ext uri="{9D8B030D-6E8A-4147-A177-3AD203B41FA5}">
                      <a16:colId xmlns:a16="http://schemas.microsoft.com/office/drawing/2014/main" val="915409932"/>
                    </a:ext>
                  </a:extLst>
                </a:gridCol>
              </a:tblGrid>
              <a:tr h="38592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Task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65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11-05-2023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Project Kick-off Meeting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09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18-05-2023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Excel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198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25-05-2023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Tableau-SQL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51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01-06-2023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Power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BI-SQL</a:t>
                      </a:r>
                      <a:endParaRPr lang="en-IN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49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08-06-2023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 AM – 11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Final Presentation of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454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93946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5098</TotalTime>
  <Words>826</Words>
  <Application>Microsoft Office PowerPoint</Application>
  <PresentationFormat>Widescreen</PresentationFormat>
  <Paragraphs>130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PowerPoint Presentation</vt:lpstr>
      <vt:lpstr>Report Analytics &amp; Dashboard Analytics for Stake-Holders </vt:lpstr>
      <vt:lpstr>PowerPoint Presentation</vt:lpstr>
      <vt:lpstr>Report Analytics &amp; Dashboard Analytics for Stake-Holders </vt:lpstr>
      <vt:lpstr>Report Analytics &amp; Dashboard Analytics for Stake-Holders </vt:lpstr>
      <vt:lpstr>Report Analytics &amp; Dashboard Analytics for Stake-Holders </vt:lpstr>
      <vt:lpstr>Report Analytics &amp; Dashboard Analytics for Stake-Holders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Premananda sahoo</cp:lastModifiedBy>
  <cp:revision>251</cp:revision>
  <dcterms:created xsi:type="dcterms:W3CDTF">2019-01-11T06:57:28Z</dcterms:created>
  <dcterms:modified xsi:type="dcterms:W3CDTF">2025-03-27T18:40:34Z</dcterms:modified>
</cp:coreProperties>
</file>

<file path=docProps/thumbnail.jpeg>
</file>